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47AAFB-5641-4F45-AEF4-FA7F276A4CE3}">
  <a:tblStyle styleId="{7147AAFB-5641-4F45-AEF4-FA7F276A4C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E3B00AD-7B4C-4990-97E1-AF543EC400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6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-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.fntdata"/><Relationship Id="rId23" Type="http://schemas.openxmlformats.org/officeDocument/2006/relationships/slide" Target="slides/slide17.xml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3d26bfc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3d26bfc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3d26bfc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3d26bfc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d26bfc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3d26bfc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3d26bfc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3d26bfc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d26bfce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3d26bfc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3d26bfc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3d26bfc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3d26bfc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3d26bfc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39f50bda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39f50bd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34cbbd2a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34cbbd2a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3bf3935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3bf3935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34cbbd2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34cbbd2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3bf3935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3bf3935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3bf39357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3bf39357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3bf39357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3bf39357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39f50bd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39f50bd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39f50bda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39f50bda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39f50bda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39f50bda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39f50bda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39f50bda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3bf39357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3bf3935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3bf39357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3bf39357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39f50bd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39f50bd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34cbbd2a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34cbbd2a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39f50bd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39f50bd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39f50bda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39f50bda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39f50bda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39f50bd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Location Filtering: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Extracted only the </a:t>
            </a:r>
            <a:r>
              <a:rPr b="1" lang="en-GB">
                <a:solidFill>
                  <a:schemeClr val="dk1"/>
                </a:solidFill>
              </a:rPr>
              <a:t>Manchester grid cell</a:t>
            </a:r>
            <a:r>
              <a:rPr lang="en-GB">
                <a:solidFill>
                  <a:schemeClr val="dk1"/>
                </a:solidFill>
              </a:rPr>
              <a:t> from both MME and CHESS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Coordinates: approx. </a:t>
            </a:r>
            <a:r>
              <a:rPr b="1" lang="en-GB">
                <a:solidFill>
                  <a:schemeClr val="dk1"/>
                </a:solidFill>
              </a:rPr>
              <a:t>lat 53.25, lon -2.5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Time Standardisation: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MME:</a:t>
            </a:r>
            <a:r>
              <a:rPr lang="en-GB">
                <a:solidFill>
                  <a:schemeClr val="dk1"/>
                </a:solidFill>
              </a:rPr>
              <a:t> Decoded time index from “days since 2006-01-01”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CHESS:</a:t>
            </a:r>
            <a:r>
              <a:rPr lang="en-GB">
                <a:solidFill>
                  <a:schemeClr val="dk1"/>
                </a:solidFill>
              </a:rPr>
              <a:t> Kept as monthly resolution (no interpolation applied)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Leap years removed</a:t>
            </a:r>
            <a:r>
              <a:rPr lang="en-GB">
                <a:solidFill>
                  <a:schemeClr val="dk1"/>
                </a:solidFill>
              </a:rPr>
              <a:t> for model consistency across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Unit Conversions: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TREFMXAV_U</a:t>
            </a:r>
            <a:r>
              <a:rPr lang="en-GB">
                <a:solidFill>
                  <a:schemeClr val="dk1"/>
                </a:solidFill>
              </a:rPr>
              <a:t>: Converted from </a:t>
            </a:r>
            <a:r>
              <a:rPr b="1" lang="en-GB">
                <a:solidFill>
                  <a:schemeClr val="dk1"/>
                </a:solidFill>
              </a:rPr>
              <a:t>Kelvin to Celsius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PRECT</a:t>
            </a:r>
            <a:r>
              <a:rPr lang="en-GB">
                <a:solidFill>
                  <a:schemeClr val="dk1"/>
                </a:solidFill>
              </a:rPr>
              <a:t>: Standardised to </a:t>
            </a:r>
            <a:r>
              <a:rPr b="1" lang="en-GB">
                <a:solidFill>
                  <a:schemeClr val="dk1"/>
                </a:solidFill>
              </a:rPr>
              <a:t>m/s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lang="en-GB">
                <a:solidFill>
                  <a:schemeClr val="dk1"/>
                </a:solidFill>
              </a:rPr>
              <a:t>: Transformed from </a:t>
            </a:r>
            <a:r>
              <a:rPr b="1" lang="en-GB">
                <a:solidFill>
                  <a:schemeClr val="dk1"/>
                </a:solidFill>
              </a:rPr>
              <a:t>0–360°</a:t>
            </a:r>
            <a:r>
              <a:rPr lang="en-GB">
                <a:solidFill>
                  <a:schemeClr val="dk1"/>
                </a:solidFill>
              </a:rPr>
              <a:t> format to </a:t>
            </a:r>
            <a:r>
              <a:rPr b="1" lang="en-GB">
                <a:solidFill>
                  <a:schemeClr val="dk1"/>
                </a:solidFill>
              </a:rPr>
              <a:t>-180–180°</a:t>
            </a:r>
            <a:r>
              <a:rPr lang="en-GB">
                <a:solidFill>
                  <a:schemeClr val="dk1"/>
                </a:solidFill>
              </a:rPr>
              <a:t> for consistency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Feature Alignment: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Renamed and aligned feature columns across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Resulted in </a:t>
            </a:r>
            <a:r>
              <a:rPr b="1" lang="en-GB">
                <a:solidFill>
                  <a:schemeClr val="dk1"/>
                </a:solidFill>
              </a:rPr>
              <a:t>NaNs for missing variables in CHESS</a:t>
            </a:r>
            <a:r>
              <a:rPr lang="en-GB">
                <a:solidFill>
                  <a:schemeClr val="dk1"/>
                </a:solidFill>
              </a:rPr>
              <a:t> (0085) — this was expected and handled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34cbbd2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34cbbd2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3d26bfc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3d26bfc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3d26bfc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3d26bfc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3d26bfc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3d26bfc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Relationship Id="rId8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15975" y="1195300"/>
            <a:ext cx="8623200" cy="18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Assessing the Accuracy of Supervised Learning Models in Forecasting Urban Temperatures in Manchester: A Comparison with Academic Climate Projections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215975" y="3068200"/>
            <a:ext cx="2171700" cy="12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EART60702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Project 2: Group 3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0" lang="en-GB" sz="1400">
                <a:solidFill>
                  <a:schemeClr val="lt1"/>
                </a:solidFill>
              </a:rPr>
              <a:t>Madeleine Carnell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142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0" lang="en-GB" sz="1400">
                <a:solidFill>
                  <a:schemeClr val="lt1"/>
                </a:solidFill>
              </a:rPr>
              <a:t>Silang Nimai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chemeClr val="lt1"/>
                </a:solidFill>
              </a:rPr>
              <a:t>Wanglu Yu</a:t>
            </a:r>
            <a:endParaRPr sz="1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792" y="0"/>
            <a:ext cx="1991200" cy="8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title="UB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0" y="0"/>
            <a:ext cx="6434674" cy="25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 title="VB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12" y="2601902"/>
            <a:ext cx="6434663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02400" y="1578275"/>
            <a:ext cx="18906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Both UBOT and VBOT show symmetrical bell-shaped distributions, indicating low skewness.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emperature Distribution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 title="box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8075"/>
            <a:ext cx="4840526" cy="3235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3" title="KDE.png"/>
          <p:cNvPicPr preferRelativeResize="0"/>
          <p:nvPr/>
        </p:nvPicPr>
        <p:blipFill rotWithShape="1">
          <a:blip r:embed="rId4">
            <a:alphaModFix/>
          </a:blip>
          <a:srcRect b="-2420" l="0" r="0" t="2420"/>
          <a:stretch/>
        </p:blipFill>
        <p:spPr>
          <a:xfrm>
            <a:off x="4882125" y="1568075"/>
            <a:ext cx="4213700" cy="319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</a:t>
            </a:r>
            <a:endParaRPr/>
          </a:p>
        </p:txBody>
      </p:sp>
      <p:pic>
        <p:nvPicPr>
          <p:cNvPr id="135" name="Google Shape;135;p24" title="Time Se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750"/>
            <a:ext cx="4671501" cy="231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4" title="Tr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0" y="1942325"/>
            <a:ext cx="4392249" cy="217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 title="5-Ye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25" y="662075"/>
            <a:ext cx="7696950" cy="3819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675" y="152400"/>
            <a:ext cx="486209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43275" y="1496075"/>
            <a:ext cx="2783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Clear positive correlation with </a:t>
            </a: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TREFHT</a:t>
            </a: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&amp; FSNS.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Weak or no relationship with FLNS, UBOT, VBOT.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</a:t>
            </a:r>
            <a:r>
              <a:rPr lang="en-GB"/>
              <a:t>Matrices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1444950"/>
            <a:ext cx="8930499" cy="36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00" y="1403875"/>
            <a:ext cx="8387476" cy="33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2010450" y="610675"/>
            <a:ext cx="59421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Pearson correlations are weaker, confirming non-normality in data.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3662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Short-Term Memory (LSTM）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Separate Application of LSTM to the 6 original Datasets (Model 3-8)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2351700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71" name="Google Shape;171;p30"/>
          <p:cNvGraphicFramePr/>
          <p:nvPr/>
        </p:nvGraphicFramePr>
        <p:xfrm>
          <a:off x="3807475" y="167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1649200"/>
                <a:gridCol w="3375625"/>
              </a:tblGrid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 days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2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'FLNS', 'FSNS', 'PRECT', 'PRSN', 'QBOT', 'TREFHT', 'UBOT', 'VBOT'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</a:t>
                      </a: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nits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Loss Function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Epochs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716750" y="1326375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" y="0"/>
            <a:ext cx="3067925" cy="1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700" y="0"/>
            <a:ext cx="3232050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1616023"/>
            <a:ext cx="3067925" cy="153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7925" y="1616025"/>
            <a:ext cx="3232050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5" y="3314100"/>
            <a:ext cx="3067925" cy="15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2675" y="3232038"/>
            <a:ext cx="3232077" cy="16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1710725" y="475860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Loss Curves of the Six Models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534550" y="1533975"/>
            <a:ext cx="22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all six models, the training and validation loss curves demonstrate consistent convergence without signs of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 amt="50000"/>
          </a:blip>
          <a:srcRect b="0" l="0" r="1273" t="0"/>
          <a:stretch/>
        </p:blipFill>
        <p:spPr>
          <a:xfrm>
            <a:off x="0" y="-174050"/>
            <a:ext cx="9620000" cy="60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65700"/>
            <a:ext cx="87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Urban temperature forecasting supports climate adaptation for infrastructure, energy, and public health.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apply machine learning to predict maximum temperatures in Manchester from 2006–2080.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Based on a Multi-Model Ensemble (MME) of climate simulations (6 RCP-driven scenarios).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Machine learning is increasingly used in climate science for pattern detection, time series forecasting, and ensemble modelling (Zennaro et al., 2021).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Compared against CHESS-SCAPE (Robinson et al., 2023), a bias-corrected academic baseline, established in literature as a baseline (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Fradgley et al., 2022)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Uses two model types: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LSTM for 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sequential 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deep learning (Jose et al., 2022).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Random Forest for ensemble, nonlinear learning (Asadollah et al., 2021)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Also tests stacking: combining model outputs to improve accuracy (Shanmugam and Lakshmanan, 2025).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Citations: (Asadollah, Sharafati and Shahid, 2021; Fradgley et al., 2022; Jose, Vincent and Dwarakish, 2022; Robinson et al., 2023; Shanmugam and Lakshmanan, 2025; Zennaro et al., 2021)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75" y="15200"/>
            <a:ext cx="3810377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250" y="15200"/>
            <a:ext cx="3810387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63" y="1376050"/>
            <a:ext cx="3810398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250" y="1376050"/>
            <a:ext cx="3810370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75" y="2736900"/>
            <a:ext cx="3810380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6250" y="2736901"/>
            <a:ext cx="3810377" cy="1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653739" y="3966100"/>
            <a:ext cx="36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the Six Test Sets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96" name="Google Shape;196;p32"/>
          <p:cNvGraphicFramePr/>
          <p:nvPr/>
        </p:nvGraphicFramePr>
        <p:xfrm>
          <a:off x="1651950" y="43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MME_03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MME_04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MME_05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MME_06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MME_07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MME_08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RMSE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1.95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1.87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1.88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2.13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1.94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Short-Term Memory (LSTM）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2.   </a:t>
            </a: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Application of LSTM to the CHESS Dataset (Model 85)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228350" y="2299600"/>
            <a:ext cx="33435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Monthly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to 2040-12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 to 2049-12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 to 2080-12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03" name="Google Shape;203;p33"/>
          <p:cNvGraphicFramePr/>
          <p:nvPr/>
        </p:nvGraphicFramePr>
        <p:xfrm>
          <a:off x="3571850" y="172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1802200"/>
                <a:gridCol w="3458250"/>
              </a:tblGrid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 months (3 steps)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'PRECT', 'FSNS'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Loss Function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Epochs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481150" y="13740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2519325"/>
            <a:ext cx="6954927" cy="24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00" y="204525"/>
            <a:ext cx="4029725" cy="20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1433348" y="2165325"/>
            <a:ext cx="20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Loss Curves of Model 85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6240850" y="4789500"/>
            <a:ext cx="27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716000" y="909775"/>
            <a:ext cx="3957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model did not exhibit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RMSE value of the model is 3.32.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320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(RF)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Application of RF to the 6 original Datasets (Model 3-8)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2243088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21" name="Google Shape;221;p35"/>
          <p:cNvGraphicFramePr/>
          <p:nvPr/>
        </p:nvGraphicFramePr>
        <p:xfrm>
          <a:off x="3968725" y="148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1666225"/>
                <a:gridCol w="3197350"/>
              </a:tblGrid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 days (sliding window)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'FLNS', 'FSNS', 'PRECT', 'PRSN', 'QBOT', 'TREFHT', 'UBOT', 'VBOT'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Number of Trees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Evaluation Metric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Root </a:t>
                      </a: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(RMSE)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866675" y="11524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 title="model_3_test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24" y="127000"/>
            <a:ext cx="4077920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 title="model_4_test_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347" y="127000"/>
            <a:ext cx="4077920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 title="model_6_test_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460" y="1393476"/>
            <a:ext cx="4101689" cy="126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 title="model_7_test_plo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462" y="2699612"/>
            <a:ext cx="4085851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 title="model_5_test_pl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650" y="1393487"/>
            <a:ext cx="4101689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model_8_test_pl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460" y="2699612"/>
            <a:ext cx="4101688" cy="126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2653739" y="3966100"/>
            <a:ext cx="36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the RF Sets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1651950" y="43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RMSE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2.03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1.97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2.02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2.04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2.06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320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(RF)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4705"/>
              <a:buFont typeface="Arial"/>
              <a:buNone/>
            </a:pPr>
            <a:r>
              <a:rPr lang="en-GB" sz="1700">
                <a:highlight>
                  <a:schemeClr val="lt1"/>
                </a:highlight>
              </a:rPr>
              <a:t>2.   Application of RF to the CHESS Dataset (Model 85)</a:t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2243088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44" name="Google Shape;244;p37"/>
          <p:cNvGraphicFramePr/>
          <p:nvPr/>
        </p:nvGraphicFramePr>
        <p:xfrm>
          <a:off x="3968725" y="148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{8E3B00AD-7B4C-4990-97E1-AF543EC4002D}</a:tableStyleId>
              </a:tblPr>
              <a:tblGrid>
                <a:gridCol w="1666225"/>
                <a:gridCol w="3197350"/>
              </a:tblGrid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 months (3 steps)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'PRECT', 'FSNS'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Number of Trees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Evaluation Metric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Root Mean Squared Error (RMSE)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866675" y="11524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 title="model_85_test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5" y="196700"/>
            <a:ext cx="8847024" cy="3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3295675" y="3676200"/>
            <a:ext cx="27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311700" y="4061100"/>
            <a:ext cx="540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model did not exhibit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RMSE value of the model is 2.58.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286225" y="6034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Stacking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588">
                <a:solidFill>
                  <a:srgbClr val="000000"/>
                </a:solidFill>
                <a:highlight>
                  <a:srgbClr val="FFFFFF"/>
                </a:highlight>
              </a:rPr>
              <a:t>A method that uses the prediction results of multiple models as new features to train a meta-model for final prediction.</a:t>
            </a:r>
            <a:endParaRPr b="0" sz="158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 txBox="1"/>
          <p:nvPr>
            <p:ph idx="2" type="body"/>
          </p:nvPr>
        </p:nvSpPr>
        <p:spPr>
          <a:xfrm>
            <a:off x="286225" y="1359075"/>
            <a:ext cx="2862000" cy="14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2006-4-1 to 2040-12-31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2050-4-1 to 2080-11-30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286225" y="2571750"/>
            <a:ext cx="41358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Input features</a:t>
            </a:r>
            <a:r>
              <a:rPr b="1" lang="en-GB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：</a:t>
            </a:r>
            <a:endParaRPr b="1"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a. LSTM predictions based on the original model (LSTM_day)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b. RF predictions based on the original model (RF_day)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c. LSTM predictions based on Model 85 (LSTM_85)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d. RF predictions based on Model 85 (RF_85)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Note:Since LSTM_85 and RF_85 are monthly-scale prediction data, linear interpolation was applied.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5023125" y="659375"/>
            <a:ext cx="34473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Experiment design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Stacking_1: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All four variables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were simultaneously input into the model, and </a:t>
            </a:r>
            <a:r>
              <a:rPr b="1"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was used for training and prediction.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Stacking_2: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variables </a:t>
            </a: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LSTM_day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RF_day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were input into the model, and </a:t>
            </a:r>
            <a:r>
              <a:rPr b="1"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was applied for training and prediction.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227750" y="145750"/>
            <a:ext cx="170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038"/>
            <a:ext cx="6177771" cy="36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6177775" y="204600"/>
            <a:ext cx="263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LSTM is the most stable and accurate prediction method.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Neither of the two Stacking methods provides significant improvement; instead, their RMSE values are higher than those of the base learners in several models.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6277375" y="2236500"/>
            <a:ext cx="25392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poor performance may be attributed to the fact that: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monthly-scale outputs from Model 85 introduced noise.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high correlation between LSTM_day and RF_day may have hindered the model’s ability to learn effective weighting relationships.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1154325" y="4328350"/>
            <a:ext cx="61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RMSE comparison of models 3-8 across methods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0" y="0"/>
            <a:ext cx="9144000" cy="115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264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Performance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LSTM consistently achieved the lowest RMSE across models, indicating superior capability in capturing temporal dynamics of temperature.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Random Forest performed well but was slightly less accurate, particularly on the CHESS dataset.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85 (CHESS-SCAPE) showed higher RMSE across both model types, likely due to: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Monthly resolution introducing interpolation error.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Limited number of matched predictors.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Stacking Results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Combining LSTM and RF predictions did not improve accuracy.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Likely hindered by: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 correlation between input predictions.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Temporal resolution mismatch (daily vs. monthly).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Broader Implications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All models projected a clear upward trend in maximum temperatures to 2080.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Reliable temperature forecasting is achievable with machine learning, but model and data resolution alignment is crucial.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068425"/>
            <a:ext cx="85206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MME (6 RCP’s 003–008)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○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Daily climate simulations from 2006-2080 across UK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○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Includes 9 variables such as TREFHT, PRECT, FSNS, and others.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CHESS-SCAPE (RCP 8.5)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Monthly projections across UK from 1980 to 2080, downscaled to 1 km resolution (UKCP18-derived)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Used 3 matched variables: tasmax, pr, and rsds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RCP 8.5 = no-mitigation, high-emission pathway (worst-case scenario)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Bias-corrected using historical CHESS-met dataset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Why Monthly CHESS?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Daily data not feasible to download (hundreds of files: 1200 per variable)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Monthly resolution was sufficient for comparative benchmarking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ctrTitle"/>
          </p:nvPr>
        </p:nvSpPr>
        <p:spPr>
          <a:xfrm>
            <a:off x="327950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284" name="Google Shape;284;p42"/>
          <p:cNvSpPr txBox="1"/>
          <p:nvPr>
            <p:ph idx="1" type="subTitle"/>
          </p:nvPr>
        </p:nvSpPr>
        <p:spPr>
          <a:xfrm>
            <a:off x="327950" y="29383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Thank you for listening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792" y="0"/>
            <a:ext cx="1991200" cy="8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16"/>
          <p:cNvGraphicFramePr/>
          <p:nvPr/>
        </p:nvGraphicFramePr>
        <p:xfrm>
          <a:off x="407300" y="23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{7147AAFB-5641-4F45-AEF4-FA7F276A4CE3}</a:tableStyleId>
              </a:tblPr>
              <a:tblGrid>
                <a:gridCol w="1665875"/>
                <a:gridCol w="1665875"/>
                <a:gridCol w="1665875"/>
                <a:gridCol w="1665875"/>
                <a:gridCol w="1665875"/>
              </a:tblGrid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MME Variable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MME Definition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Potential</a:t>
                      </a: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 CHESS Variable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CHESS Definition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Notes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TREFMXAV_U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max of average temperature (urban)	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tasmax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maximum temperature (K)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6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surface longwave flux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rlds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Downward longwave radiation (W/m²)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 exact: FLNS = net longwave flux (rlds – outgoing)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FSNS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solar flux at surface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rsds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Downward shortwave radiation (W/m²)	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 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Precipitation rate (liquid) (m/s)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Precipitation rate (kg/m²/s)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28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PRSN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Snow precipitation rate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6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QBOT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Water vapour mixing ratio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huss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Specific humidity (kg/kg)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 the same: huss = specific humidity; qbot = mixing ratio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TREFHT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Reference height temperature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tas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mean air temperature (K)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Similar, but TREFHT = reference height temp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75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UBOT/VBOT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Zonal/Meridional wind at lowest model level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sfcwind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Wind speed (m/s)	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sfcwind = magnitude only; UBOT/VBOT = vector components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84425" y="844150"/>
            <a:ext cx="39945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Combined into a single, unified dataframe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Model Column added to distinguish source (003–008, 0085)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7 Models (03-08 MME and 0085)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165,000+ daily entries from 2006 to 2080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8 predictor variables (where available)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TREFMXAV_U used as the target variable across all sources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7"/>
          <p:cNvSpPr txBox="1"/>
          <p:nvPr>
            <p:ph idx="4294967295" type="body"/>
          </p:nvPr>
        </p:nvSpPr>
        <p:spPr>
          <a:xfrm>
            <a:off x="247575" y="724200"/>
            <a:ext cx="4324500" cy="3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Location Filtering: </a:t>
            </a: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Extracted only the Manchester grid cell from both datasets (lat 53.25, lon -2.5)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Time Standardisation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MME: Decoded time index from “days since 2006-01-01”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CHESS: Kept as monthly resolution 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Leap years removed for model consistency across datasets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Unit Conversions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TREFMXAV_U: Kelvin to Celsius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PRECT: Standardised to m/s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lon: Transformed from 360° format to -180 to 180° for consistency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Feature Alignment: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Renamed and aligned feature columns 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NaNs for missing variables in CHESS (0085) </a:t>
            </a:r>
            <a:endParaRPr sz="15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247575" y="220750"/>
            <a:ext cx="43245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Transformations</a:t>
            </a:r>
            <a:endParaRPr sz="2500"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684425" y="220750"/>
            <a:ext cx="43245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Final Dataset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350" y="3301350"/>
            <a:ext cx="1420650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EDA-V</a:t>
            </a:r>
            <a:r>
              <a:rPr lang="en-GB"/>
              <a:t>ariable Distribution</a:t>
            </a:r>
            <a:endParaRPr/>
          </a:p>
        </p:txBody>
      </p:sp>
      <p:pic>
        <p:nvPicPr>
          <p:cNvPr id="93" name="Google Shape;93;p18" title="FS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13" y="1598954"/>
            <a:ext cx="7576225" cy="282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PRE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13" y="1598954"/>
            <a:ext cx="7576225" cy="282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TREFMXAV_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313" y="1597873"/>
            <a:ext cx="7576224" cy="2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 title="FS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827" y="2719300"/>
            <a:ext cx="6969098" cy="24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PRE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075" y="93952"/>
            <a:ext cx="7306601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9325" y="1613500"/>
            <a:ext cx="1737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Both variables show right skewness across models, but FSNS is more smoothly distributed.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title="PRS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28" y="0"/>
            <a:ext cx="6121898" cy="24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TREF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850" y="2651625"/>
            <a:ext cx="6124956" cy="24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title="FL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25" y="0"/>
            <a:ext cx="6352300" cy="2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QB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825" y="2579877"/>
            <a:ext cx="6399276" cy="25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C9AEF8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